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96" r:id="rId2"/>
    <p:sldId id="309" r:id="rId3"/>
    <p:sldId id="307" r:id="rId4"/>
    <p:sldId id="304" r:id="rId5"/>
    <p:sldId id="293" r:id="rId6"/>
    <p:sldId id="294" r:id="rId7"/>
    <p:sldId id="257" r:id="rId8"/>
    <p:sldId id="305" r:id="rId9"/>
    <p:sldId id="306" r:id="rId10"/>
    <p:sldId id="313" r:id="rId11"/>
    <p:sldId id="260" r:id="rId12"/>
    <p:sldId id="314" r:id="rId13"/>
    <p:sldId id="311" r:id="rId14"/>
    <p:sldId id="283" r:id="rId15"/>
    <p:sldId id="276" r:id="rId16"/>
    <p:sldId id="278" r:id="rId17"/>
    <p:sldId id="290" r:id="rId18"/>
    <p:sldId id="310" r:id="rId19"/>
    <p:sldId id="312" r:id="rId20"/>
    <p:sldId id="30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91" autoAdjust="0"/>
    <p:restoredTop sz="93515" autoAdjust="0"/>
  </p:normalViewPr>
  <p:slideViewPr>
    <p:cSldViewPr snapToGrid="0">
      <p:cViewPr varScale="1">
        <p:scale>
          <a:sx n="61" d="100"/>
          <a:sy n="61" d="100"/>
        </p:scale>
        <p:origin x="657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3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736C7-74BA-4E1F-9FC7-ECC242506AAA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9444C4-C801-4282-AA8E-7C64788088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652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059F74-8D7C-4E4B-B36D-A3BFB0DDE139}" type="slidenum">
              <a:rPr lang="en-US" smtClean="0"/>
              <a:pPr/>
              <a:t>7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9189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85B95F-00C4-46D8-A9C7-CA0B42E306E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0316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85B95F-00C4-46D8-A9C7-CA0B42E306E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97126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BD9B4EF-C17A-4AA5-85E1-5424EA574D05}" type="slidenum">
              <a:rPr lang="en-GB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31159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0347C-BF28-44B9-A7EA-ECD1E7354A93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469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362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24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4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817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03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186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850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248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308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895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0842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E3749-D9BF-4C49-9047-5EC0738BD8F6}" type="datetimeFigureOut">
              <a:rPr lang="en-GB" smtClean="0"/>
              <a:t>24/08/2015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F6A36-4CC0-4559-BBFF-A5A13E9B09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22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8.png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53" y="1921164"/>
            <a:ext cx="3962400" cy="441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94" y="559925"/>
            <a:ext cx="1943100" cy="923925"/>
          </a:xfrm>
          <a:prstGeom prst="rect">
            <a:avLst/>
          </a:prstGeom>
        </p:spPr>
      </p:pic>
      <p:pic>
        <p:nvPicPr>
          <p:cNvPr id="4" name="Picture 3" descr="FINAL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96" y="1824201"/>
            <a:ext cx="4663340" cy="16220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588" y="3738101"/>
            <a:ext cx="4400379" cy="260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7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442912"/>
            <a:ext cx="86582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0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6967">
            <a:off x="4575074" y="3427810"/>
            <a:ext cx="20574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3434">
            <a:off x="1608136" y="3649141"/>
            <a:ext cx="20859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4641">
            <a:off x="7270293" y="3402543"/>
            <a:ext cx="2066925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93" y="3383493"/>
            <a:ext cx="21336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061" y="3377704"/>
            <a:ext cx="214312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47693" y="476672"/>
            <a:ext cx="8640960" cy="286232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en-GB" i="1" dirty="0">
                <a:latin typeface="Verdana" pitchFamily="34" charset="0"/>
              </a:rPr>
              <a:t> </a:t>
            </a:r>
            <a:r>
              <a:rPr lang="en-GB" sz="20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”For </a:t>
            </a:r>
            <a:r>
              <a:rPr lang="en-GB" sz="20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the future, credit unions will need to present as vibrant, community-based financial institutions offering inherently attractive products and services to a more economically diverse target market </a:t>
            </a:r>
            <a:r>
              <a:rPr lang="en-GB" sz="2000" b="1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beyond the very poor and financially excluded</a:t>
            </a:r>
            <a:r>
              <a:rPr lang="en-GB" sz="20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. </a:t>
            </a:r>
            <a:endParaRPr lang="en-GB" sz="2000" i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en-GB" sz="2000" i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GB" sz="20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The </a:t>
            </a:r>
            <a:r>
              <a:rPr lang="en-GB" sz="20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experience of the last decade suggests also that the New Labour vision of the role of social lenders </a:t>
            </a:r>
            <a:r>
              <a:rPr lang="en-GB" sz="2000" b="1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significantly underplays the difficulties involved in serving some high-risk borrowers </a:t>
            </a:r>
            <a:r>
              <a:rPr lang="en-GB" sz="20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and those requiring a significant degree of support within a low-cost-to-deliver </a:t>
            </a:r>
            <a:r>
              <a:rPr lang="en-GB" sz="20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model”. </a:t>
            </a:r>
            <a:endParaRPr lang="en-GB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405" y="3377704"/>
            <a:ext cx="203835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7693" y="5445224"/>
            <a:ext cx="8640960" cy="9233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Credit and low income consumers: </a:t>
            </a:r>
          </a:p>
          <a:p>
            <a:pPr algn="ctr"/>
            <a:r>
              <a:rPr lang="en-GB" i="1" dirty="0" smtClean="0"/>
              <a:t>“A demand side perspective on the issues for consumer protection”</a:t>
            </a:r>
          </a:p>
          <a:p>
            <a:pPr algn="ctr"/>
            <a:r>
              <a:rPr lang="en-GB" dirty="0" smtClean="0"/>
              <a:t>Anna Ellison, Clare </a:t>
            </a:r>
            <a:r>
              <a:rPr lang="en-GB" dirty="0" err="1" smtClean="0"/>
              <a:t>Whyley</a:t>
            </a:r>
            <a:r>
              <a:rPr lang="en-GB" dirty="0" smtClean="0"/>
              <a:t>, Rob Forster and Paul A. Jones (2011)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09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70" y="476739"/>
            <a:ext cx="8745160" cy="568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86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0" y="18288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215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221"/>
            <a:ext cx="9144000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34926"/>
            <a:ext cx="9144000" cy="1938992"/>
          </a:xfrm>
          <a:prstGeom prst="rect">
            <a:avLst/>
          </a:prstGeom>
          <a:solidFill>
            <a:srgbClr val="200373">
              <a:alpha val="9097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i="1" dirty="0">
                <a:latin typeface="Verdana" pitchFamily="34" charset="0"/>
              </a:rPr>
              <a:t> </a:t>
            </a:r>
            <a:r>
              <a:rPr lang="en-GB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”Credit </a:t>
            </a:r>
            <a:r>
              <a:rPr lang="en-GB" sz="2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union development that concentrates solely on serving the needs of the financially excluded is inherently weak. Development based on a cross section of the population including affluent sections of society offers a more viable long term </a:t>
            </a:r>
            <a:r>
              <a:rPr lang="en-GB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model.” 					</a:t>
            </a:r>
            <a:r>
              <a:rPr lang="en-GB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“Building </a:t>
            </a:r>
            <a:r>
              <a:rPr lang="en-GB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Better Credit </a:t>
            </a:r>
            <a:r>
              <a:rPr lang="en-GB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Unions” 2006</a:t>
            </a:r>
            <a:endParaRPr lang="en-GB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2395538"/>
            <a:ext cx="8501063" cy="406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400" b="1" dirty="0">
              <a:solidFill>
                <a:schemeClr val="bg1"/>
              </a:solidFill>
              <a:latin typeface="Bradley Hand ITC" panose="03070402050302030203" pitchFamily="66" charset="0"/>
            </a:endParaRP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Scotland: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80% owners;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22% under 34years old;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52% over 44 years old;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62% female;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31% from higher or lower managerial &amp; 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professional occupations;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35% routine or semi routine occupations: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61% with net household income up to £20,000/year;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39% with net household income over £20,000/year;</a:t>
            </a:r>
          </a:p>
          <a:p>
            <a:pPr eaLnBrk="1" hangingPunct="1"/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26% members in 15% most deprived </a:t>
            </a:r>
            <a:r>
              <a:rPr lang="en-GB" altLang="en-US" sz="2000" dirty="0" err="1">
                <a:solidFill>
                  <a:schemeClr val="bg1"/>
                </a:solidFill>
                <a:latin typeface="Verdana" panose="020B0604030504040204" pitchFamily="34" charset="0"/>
              </a:rPr>
              <a:t>datazones</a:t>
            </a:r>
            <a:r>
              <a:rPr lang="en-GB" altLang="en-US" sz="2000" dirty="0">
                <a:solidFill>
                  <a:schemeClr val="bg1"/>
                </a:solidFill>
                <a:latin typeface="Verdana" panose="020B0604030504040204" pitchFamily="34" charset="0"/>
              </a:rPr>
              <a:t>;</a:t>
            </a:r>
          </a:p>
          <a:p>
            <a:pPr eaLnBrk="1" hangingPunct="1"/>
            <a:r>
              <a:rPr lang="en-GB" altLang="en-US" sz="1400" dirty="0">
                <a:solidFill>
                  <a:schemeClr val="bg1"/>
                </a:solidFill>
                <a:latin typeface="Verdana" panose="020B0604030504040204" pitchFamily="34" charset="0"/>
              </a:rPr>
              <a:t>Source: SHS datasets ad hoc request by Niall Alexander (2010) data provided from 2006/07</a:t>
            </a:r>
            <a:endParaRPr lang="en-US" altLang="en-US" sz="1400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9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Line 10"/>
          <p:cNvSpPr>
            <a:spLocks noChangeShapeType="1"/>
          </p:cNvSpPr>
          <p:nvPr/>
        </p:nvSpPr>
        <p:spPr bwMode="auto">
          <a:xfrm>
            <a:off x="0" y="1371600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465" name="Line 11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6350">
            <a:solidFill>
              <a:srgbClr val="C6C6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9469" name="Picture 2" descr="http://static.guim.co.uk/sys-images/Guardian/About/General/2009/7/28/1248788915221/pushchair-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7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TextBox 15"/>
          <p:cNvSpPr txBox="1">
            <a:spLocks noChangeArrowheads="1"/>
          </p:cNvSpPr>
          <p:nvPr/>
        </p:nvSpPr>
        <p:spPr bwMode="auto">
          <a:xfrm>
            <a:off x="215695" y="1982891"/>
            <a:ext cx="4931415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Women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(2 in 3)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Lone parent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(2 in 5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Dependent children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(2</a:t>
            </a:r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in 3)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Under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34yrs (3 in 5)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Uninsured (8 in 9)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Renting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(4 in 5)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Unemployed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(3 in 5)</a:t>
            </a:r>
          </a:p>
          <a:p>
            <a:pPr eaLnBrk="1" hangingPunct="1"/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Borrow under £500 (7 in 10)</a:t>
            </a:r>
          </a:p>
          <a:p>
            <a:pPr eaLnBrk="1" hangingPunct="1"/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Within bottom 20% IMD (3 in 4)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Home </a:t>
            </a:r>
            <a:r>
              <a:rPr lang="en-GB" altLang="en-US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owner </a:t>
            </a:r>
            <a:r>
              <a:rPr lang="en-GB" altLang="en-US" sz="28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(1 in 33)</a:t>
            </a:r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eaLnBrk="1" hangingPunct="1"/>
            <a:endParaRPr lang="en-GB" altLang="en-US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695" y="185254"/>
            <a:ext cx="7886700" cy="1325563"/>
          </a:xfrm>
        </p:spPr>
        <p:txBody>
          <a:bodyPr/>
          <a:lstStyle/>
          <a:p>
            <a:r>
              <a:rPr lang="en-GB" b="1" dirty="0" err="1" smtClean="0">
                <a:solidFill>
                  <a:schemeClr val="bg1"/>
                </a:solidFill>
                <a:latin typeface="+mn-lt"/>
              </a:rPr>
              <a:t>Moneyline</a:t>
            </a:r>
            <a:endParaRPr lang="en-GB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627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" y="0"/>
            <a:ext cx="108762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0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804" b="16804"/>
          <a:stretch>
            <a:fillRect/>
          </a:stretch>
        </p:blipFill>
        <p:spPr>
          <a:xfrm>
            <a:off x="-1265988" y="-81116"/>
            <a:ext cx="10970428" cy="686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53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032" y="370876"/>
            <a:ext cx="6060686" cy="30187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591" y="3510849"/>
            <a:ext cx="6169330" cy="306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7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53" y="1921164"/>
            <a:ext cx="3962400" cy="4419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7672" y="397689"/>
            <a:ext cx="7886700" cy="1325563"/>
          </a:xfrm>
        </p:spPr>
        <p:txBody>
          <a:bodyPr/>
          <a:lstStyle/>
          <a:p>
            <a:r>
              <a:rPr lang="en-GB" b="1" dirty="0" smtClean="0">
                <a:latin typeface="+mn-lt"/>
              </a:rPr>
              <a:t>Sustainability not viability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615461" y="1711489"/>
            <a:ext cx="3995615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dirty="0" smtClean="0"/>
              <a:t>For social businesses to offer loan products for those most financially excluded…</a:t>
            </a:r>
          </a:p>
          <a:p>
            <a:pPr marL="0" indent="0">
              <a:buNone/>
            </a:pPr>
            <a:r>
              <a:rPr lang="en-GB" sz="3200" dirty="0" smtClean="0"/>
              <a:t>…and for the loan book to be sustainable</a:t>
            </a:r>
          </a:p>
          <a:p>
            <a:pPr marL="0" indent="0">
              <a:buNone/>
            </a:pPr>
            <a:r>
              <a:rPr lang="en-GB" sz="3200" dirty="0" smtClean="0"/>
              <a:t>…it’s impossible to offer small sum, short term, credit at mainstream prices</a:t>
            </a:r>
            <a:endParaRPr lang="en-GB" sz="3200" dirty="0"/>
          </a:p>
        </p:txBody>
      </p:sp>
      <p:pic>
        <p:nvPicPr>
          <p:cNvPr id="14" name="Picture 13" descr="FINAL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2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53" y="1921164"/>
            <a:ext cx="3962400" cy="44196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1355" y="291988"/>
            <a:ext cx="7886700" cy="1325563"/>
          </a:xfrm>
        </p:spPr>
        <p:txBody>
          <a:bodyPr/>
          <a:lstStyle/>
          <a:p>
            <a:r>
              <a:rPr lang="en-GB" b="1" dirty="0" smtClean="0">
                <a:latin typeface="+mn-lt"/>
              </a:rPr>
              <a:t>Reporting Winter 2015</a:t>
            </a:r>
            <a:endParaRPr lang="en-GB" b="1" dirty="0">
              <a:latin typeface="+mn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281355" y="1762780"/>
            <a:ext cx="4423506" cy="4351338"/>
          </a:xfrm>
        </p:spPr>
        <p:txBody>
          <a:bodyPr>
            <a:noAutofit/>
          </a:bodyPr>
          <a:lstStyle/>
          <a:p>
            <a:r>
              <a:rPr lang="en-GB" sz="3200" dirty="0" smtClean="0"/>
              <a:t>Why Scotland, why now</a:t>
            </a:r>
          </a:p>
          <a:p>
            <a:r>
              <a:rPr lang="en-GB" sz="3200" dirty="0" smtClean="0"/>
              <a:t>Address APR challenge</a:t>
            </a:r>
          </a:p>
          <a:p>
            <a:r>
              <a:rPr lang="en-GB" sz="3200" dirty="0" smtClean="0"/>
              <a:t>Customers (granulation)</a:t>
            </a:r>
          </a:p>
          <a:p>
            <a:r>
              <a:rPr lang="en-GB" sz="3200" dirty="0" smtClean="0"/>
              <a:t>&amp; (range of) products</a:t>
            </a:r>
          </a:p>
          <a:p>
            <a:r>
              <a:rPr lang="en-GB" sz="3200" dirty="0" smtClean="0"/>
              <a:t>Business models</a:t>
            </a:r>
            <a:endParaRPr lang="en-GB" sz="3200" dirty="0"/>
          </a:p>
          <a:p>
            <a:r>
              <a:rPr lang="en-GB" sz="3200" dirty="0" smtClean="0"/>
              <a:t>Investment routes</a:t>
            </a:r>
          </a:p>
          <a:p>
            <a:r>
              <a:rPr lang="en-GB" sz="3200" dirty="0" smtClean="0"/>
              <a:t>Marketing </a:t>
            </a:r>
            <a:r>
              <a:rPr lang="en-GB" sz="3200" dirty="0"/>
              <a:t>&amp; </a:t>
            </a:r>
            <a:r>
              <a:rPr lang="en-GB" sz="3200" dirty="0" err="1" smtClean="0"/>
              <a:t>Comms</a:t>
            </a:r>
            <a:endParaRPr lang="en-GB" sz="3200" dirty="0" smtClean="0"/>
          </a:p>
          <a:p>
            <a:r>
              <a:rPr lang="en-GB" sz="3200" dirty="0" smtClean="0"/>
              <a:t>Role </a:t>
            </a:r>
            <a:r>
              <a:rPr lang="en-GB" sz="3200" dirty="0"/>
              <a:t>of </a:t>
            </a:r>
            <a:r>
              <a:rPr lang="en-GB" sz="3200" dirty="0" err="1"/>
              <a:t>Govt</a:t>
            </a:r>
            <a:endParaRPr lang="en-GB" sz="3200" dirty="0"/>
          </a:p>
          <a:p>
            <a:endParaRPr lang="en-GB" sz="3200" dirty="0"/>
          </a:p>
        </p:txBody>
      </p:sp>
      <p:pic>
        <p:nvPicPr>
          <p:cNvPr id="14" name="Picture 13" descr="FINAL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0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66" y="645894"/>
            <a:ext cx="7758953" cy="5900776"/>
          </a:xfrm>
          <a:prstGeom prst="rect">
            <a:avLst/>
          </a:prstGeom>
        </p:spPr>
      </p:pic>
      <p:pic>
        <p:nvPicPr>
          <p:cNvPr id="5" name="Picture 4" descr="FINAL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6859" y="559925"/>
            <a:ext cx="2002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 smtClean="0"/>
              <a:t>Context</a:t>
            </a:r>
            <a:endParaRPr lang="en-GB" sz="4400" b="1" dirty="0"/>
          </a:p>
        </p:txBody>
      </p:sp>
    </p:spTree>
    <p:extLst>
      <p:ext uri="{BB962C8B-B14F-4D97-AF65-F5344CB8AC3E}">
        <p14:creationId xmlns:p14="http://schemas.microsoft.com/office/powerpoint/2010/main" val="283514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NAL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1700808"/>
            <a:ext cx="3816424" cy="15347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71703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07799 875864</a:t>
            </a:r>
          </a:p>
          <a:p>
            <a:pPr algn="ctr"/>
            <a:r>
              <a:rPr lang="en-GB" sz="24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niall9a@hotmail.com</a:t>
            </a:r>
          </a:p>
          <a:p>
            <a:pPr algn="ctr"/>
            <a:r>
              <a:rPr lang="en-GB" sz="24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www.niallalexander.com</a:t>
            </a:r>
            <a:endParaRPr lang="en-GB" sz="24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52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scorebuddy.co.uk/images/stories/money_shop_scorebuddy_cli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88" y="1769628"/>
            <a:ext cx="1806267" cy="119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4204" y="1665680"/>
            <a:ext cx="3029975" cy="1383912"/>
          </a:xfrm>
          <a:prstGeom prst="rect">
            <a:avLst/>
          </a:prstGeom>
        </p:spPr>
      </p:pic>
      <p:pic>
        <p:nvPicPr>
          <p:cNvPr id="1032" name="Picture 8" descr="http://www.independent.co.uk/incoming/article10261304.ece/alternates/w460/wonga-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70" y="2978712"/>
            <a:ext cx="3328147" cy="171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lat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1" y="4723580"/>
            <a:ext cx="1939087" cy="158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castlecourtshopping.co.uk/wp-content/uploads/2014/02/bright_hous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365" y="2956788"/>
            <a:ext cx="285750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s3-eu-west-1.amazonaws.com/caponica-cdn-magnet1/jomnqmlc9sdskj3j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462" y="4986406"/>
            <a:ext cx="3333750" cy="10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FINAL LOG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latin typeface="+mn-lt"/>
              </a:rPr>
              <a:t>Predatory lending?</a:t>
            </a:r>
            <a:endParaRPr lang="en-GB" b="1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41212" y="1825625"/>
            <a:ext cx="2585941" cy="4351338"/>
          </a:xfrm>
        </p:spPr>
        <p:txBody>
          <a:bodyPr>
            <a:normAutofit/>
          </a:bodyPr>
          <a:lstStyle/>
          <a:p>
            <a:r>
              <a:rPr lang="en-GB" dirty="0" smtClean="0"/>
              <a:t>Public anger and concern:</a:t>
            </a:r>
          </a:p>
          <a:p>
            <a:r>
              <a:rPr lang="en-GB" b="1" dirty="0" smtClean="0"/>
              <a:t>HCSTC:       </a:t>
            </a:r>
            <a:r>
              <a:rPr lang="en-GB" dirty="0" smtClean="0"/>
              <a:t>1.6m people borrowing £2.5bn (2013)</a:t>
            </a:r>
          </a:p>
          <a:p>
            <a:r>
              <a:rPr lang="en-GB" b="1" dirty="0" smtClean="0"/>
              <a:t>Home Credit: </a:t>
            </a:r>
            <a:r>
              <a:rPr lang="en-GB" dirty="0" smtClean="0"/>
              <a:t>3.0m people borrowing £1.5bn (2013)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7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81" y="1070226"/>
            <a:ext cx="2378591" cy="33827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14" y="3158237"/>
            <a:ext cx="2358588" cy="3387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684" y="4123510"/>
            <a:ext cx="3462077" cy="24587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>
            <a:off x="78124" y="1354"/>
            <a:ext cx="9065876" cy="106887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62" dirty="0">
                <a:solidFill>
                  <a:schemeClr val="bg1"/>
                </a:solidFill>
              </a:rPr>
              <a:t>March 2013                          Nov. 2013                       Feb 2014		        July 2014</a:t>
            </a:r>
            <a:endParaRPr lang="en-US" sz="1662" dirty="0">
              <a:solidFill>
                <a:schemeClr val="bg1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716" y="1101405"/>
            <a:ext cx="2351585" cy="33457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514" y="2886341"/>
            <a:ext cx="2304239" cy="329512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98A2A-4D6F-4AFE-8FAD-9437969F676C}" type="slidenum">
              <a:rPr lang="en-GB" smtClean="0"/>
              <a:t>4</a:t>
            </a:fld>
            <a:endParaRPr lang="en-GB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243" y="1144387"/>
            <a:ext cx="2369280" cy="33504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237" y="3095832"/>
            <a:ext cx="2329545" cy="33380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6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55494" y="4871760"/>
            <a:ext cx="8390963" cy="1463040"/>
          </a:xfrm>
        </p:spPr>
        <p:txBody>
          <a:bodyPr>
            <a:noAutofit/>
          </a:bodyPr>
          <a:lstStyle/>
          <a:p>
            <a:r>
              <a:rPr lang="en-GB" sz="4000" b="1" dirty="0" smtClean="0"/>
              <a:t>FCA has effectively defined </a:t>
            </a:r>
            <a:br>
              <a:rPr lang="en-GB" sz="4000" b="1" dirty="0" smtClean="0"/>
            </a:br>
            <a:r>
              <a:rPr lang="en-GB" sz="4000" b="1" dirty="0" smtClean="0"/>
              <a:t>“affordable” credit at 0.8% per day</a:t>
            </a:r>
            <a:endParaRPr lang="en-GB" sz="4000" b="1" dirty="0"/>
          </a:p>
        </p:txBody>
      </p:sp>
      <p:pic>
        <p:nvPicPr>
          <p:cNvPr id="2050" name="Picture 2" descr="http://www.fca.org.uk/static/media/images/price-cap-for-hcstc-lender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74" y="1312634"/>
            <a:ext cx="7200927" cy="355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78124" y="1354"/>
            <a:ext cx="9065876" cy="106887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62" dirty="0" smtClean="0">
                <a:solidFill>
                  <a:schemeClr val="bg1"/>
                </a:solidFill>
              </a:rPr>
              <a:t>January 2015</a:t>
            </a:r>
            <a:endParaRPr lang="en-US" sz="166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46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98516" y="3654475"/>
            <a:ext cx="66501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“This should put the rest of the industry on notice – they need to lend </a:t>
            </a:r>
            <a:r>
              <a:rPr lang="en-GB" sz="2400" b="1" dirty="0" smtClean="0">
                <a:solidFill>
                  <a:schemeClr val="bg1"/>
                </a:solidFill>
              </a:rPr>
              <a:t>affordably</a:t>
            </a:r>
            <a:r>
              <a:rPr lang="en-GB" sz="2400" dirty="0" smtClean="0">
                <a:solidFill>
                  <a:schemeClr val="bg1"/>
                </a:solidFill>
              </a:rPr>
              <a:t> and responsibly”. FCA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latin typeface="+mn-lt"/>
              </a:rPr>
              <a:t>Market adjustment</a:t>
            </a:r>
            <a:endParaRPr lang="en-GB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Widespread withdrawal, Cash Converters and others stopped lending</a:t>
            </a:r>
          </a:p>
          <a:p>
            <a:r>
              <a:rPr lang="en-GB" dirty="0" smtClean="0"/>
              <a:t>300 Cheque Centre branches closed;</a:t>
            </a:r>
          </a:p>
          <a:p>
            <a:r>
              <a:rPr lang="en-GB" dirty="0" smtClean="0"/>
              <a:t>Money Shop closing 200;</a:t>
            </a:r>
          </a:p>
          <a:p>
            <a:r>
              <a:rPr lang="en-GB" dirty="0"/>
              <a:t>Wonga apology and writes off loans of 330,000 </a:t>
            </a:r>
            <a:r>
              <a:rPr lang="en-GB" dirty="0" smtClean="0"/>
              <a:t>customers; </a:t>
            </a:r>
            <a:endParaRPr lang="en-GB" dirty="0"/>
          </a:p>
          <a:p>
            <a:r>
              <a:rPr lang="en-GB" dirty="0" smtClean="0"/>
              <a:t>54% reduction in volumes Q1 (2013) to Q1 (2014).</a:t>
            </a:r>
          </a:p>
        </p:txBody>
      </p:sp>
      <p:sp>
        <p:nvSpPr>
          <p:cNvPr id="15" name="Content Placeholder 8"/>
          <p:cNvSpPr txBox="1">
            <a:spLocks/>
          </p:cNvSpPr>
          <p:nvPr/>
        </p:nvSpPr>
        <p:spPr>
          <a:xfrm>
            <a:off x="4446638" y="2215590"/>
            <a:ext cx="4503416" cy="464241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0" indent="0" algn="ctr">
              <a:buNone/>
            </a:pPr>
            <a:r>
              <a:rPr lang="en-GB" sz="8000" dirty="0" smtClean="0"/>
              <a:t>“The market will move from sub prime to near prime” </a:t>
            </a:r>
          </a:p>
          <a:p>
            <a:pPr marL="0" indent="0" algn="ctr">
              <a:buNone/>
            </a:pPr>
            <a:r>
              <a:rPr lang="en-GB" sz="4000" dirty="0" smtClean="0"/>
              <a:t>Russell Hamblin-Boone, CEO, CFA, 6/2014</a:t>
            </a:r>
            <a:endParaRPr lang="en-GB" sz="4000" dirty="0"/>
          </a:p>
        </p:txBody>
      </p:sp>
      <p:pic>
        <p:nvPicPr>
          <p:cNvPr id="16" name="Picture 2" descr="http://www.leasingworld.co.uk/userfiles/image/russell%20hamblin%20bo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728" y="1690689"/>
            <a:ext cx="2243791" cy="310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FINAL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8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7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>
          <a:xfrm>
            <a:off x="191918" y="4229100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2005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1.49m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126204" y="3787733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2006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1.56m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025183" y="3346366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2007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1.65m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016901" y="2935796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2008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1.75m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3994712" y="2523274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2009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1.84m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4986430" y="2379901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2010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1.86m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20135118">
            <a:off x="1798746" y="4071687"/>
            <a:ext cx="43888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 credit </a:t>
            </a:r>
          </a:p>
          <a:p>
            <a:r>
              <a:rPr lang="en-GB" sz="4800" b="1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customers</a:t>
            </a:r>
            <a:endParaRPr lang="en-GB" sz="48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55150" y="2760052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2011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1.82m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6750107" y="2565073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2012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1.84m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7362175" y="3922639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2013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1.51m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7919864" y="5735747"/>
            <a:ext cx="1224136" cy="98640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2014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1.07m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latin typeface="+mn-lt"/>
              </a:rPr>
              <a:t>p</a:t>
            </a:r>
            <a:r>
              <a:rPr lang="en-GB" dirty="0" smtClean="0">
                <a:solidFill>
                  <a:schemeClr val="bg1"/>
                </a:solidFill>
                <a:latin typeface="+mn-lt"/>
              </a:rPr>
              <a:t>ay, pay, miss, pay, miss:</a:t>
            </a:r>
            <a:br>
              <a:rPr lang="en-GB" dirty="0" smtClean="0">
                <a:solidFill>
                  <a:schemeClr val="bg1"/>
                </a:solidFill>
                <a:latin typeface="+mn-lt"/>
              </a:rPr>
            </a:br>
            <a:r>
              <a:rPr lang="en-GB" dirty="0" smtClean="0">
                <a:solidFill>
                  <a:schemeClr val="bg1"/>
                </a:solidFill>
                <a:latin typeface="+mn-lt"/>
              </a:rPr>
              <a:t>flexibility or irresponsibility?</a:t>
            </a:r>
            <a:endParaRPr lang="en-GB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89294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4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00"/>
                            </p:stCondLst>
                            <p:childTnLst>
                              <p:par>
                                <p:cTn id="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10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53" y="1921164"/>
            <a:ext cx="3962400" cy="441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35" y="608407"/>
            <a:ext cx="1943100" cy="923925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93832" y="1825624"/>
            <a:ext cx="4435318" cy="451514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GB" sz="6000" dirty="0" smtClean="0"/>
              <a:t>“</a:t>
            </a:r>
            <a:r>
              <a:rPr lang="en-GB" sz="8000" dirty="0" smtClean="0"/>
              <a:t>Reducing the availability of the poor quality credit is only one part of the solution. The demand remains and good credit supply is elusive….</a:t>
            </a:r>
          </a:p>
          <a:p>
            <a:pPr marL="0" indent="0">
              <a:buNone/>
            </a:pPr>
            <a:r>
              <a:rPr lang="en-GB" sz="8000" dirty="0" smtClean="0"/>
              <a:t>A responsible short term credit market that offers people the products they want at a price they can afford to pay remains an absolute necessity”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40000" lnSpcReduction="20000"/>
          </a:bodyPr>
          <a:lstStyle/>
          <a:p>
            <a:endParaRPr lang="en-GB"/>
          </a:p>
        </p:txBody>
      </p:sp>
      <p:pic>
        <p:nvPicPr>
          <p:cNvPr id="10" name="Picture 9" descr="FINAL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53" y="1921164"/>
            <a:ext cx="3962400" cy="44196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28649" y="1825624"/>
            <a:ext cx="4000501" cy="4924799"/>
          </a:xfrm>
        </p:spPr>
        <p:txBody>
          <a:bodyPr>
            <a:normAutofit lnSpcReduction="10000"/>
          </a:bodyPr>
          <a:lstStyle/>
          <a:p>
            <a:r>
              <a:rPr lang="en-GB" sz="3600" dirty="0" smtClean="0"/>
              <a:t>Personal service</a:t>
            </a:r>
          </a:p>
          <a:p>
            <a:r>
              <a:rPr lang="en-GB" sz="3600" dirty="0" smtClean="0"/>
              <a:t>Flexibility</a:t>
            </a:r>
          </a:p>
          <a:p>
            <a:r>
              <a:rPr lang="en-GB" sz="3600" dirty="0" smtClean="0"/>
              <a:t>Empathy</a:t>
            </a:r>
          </a:p>
          <a:p>
            <a:r>
              <a:rPr lang="en-GB" sz="3600" dirty="0" smtClean="0"/>
              <a:t>Cost not price</a:t>
            </a:r>
          </a:p>
          <a:p>
            <a:r>
              <a:rPr lang="en-GB" sz="3600" dirty="0" smtClean="0"/>
              <a:t>Market challenge</a:t>
            </a:r>
          </a:p>
          <a:p>
            <a:r>
              <a:rPr lang="en-GB" sz="3600" dirty="0" smtClean="0"/>
              <a:t>Loan capital</a:t>
            </a:r>
          </a:p>
          <a:p>
            <a:r>
              <a:rPr lang="en-GB" sz="3600" dirty="0" smtClean="0"/>
              <a:t>Value proposition</a:t>
            </a:r>
          </a:p>
          <a:p>
            <a:r>
              <a:rPr lang="en-GB" sz="3600" dirty="0" smtClean="0"/>
              <a:t>Granulation</a:t>
            </a:r>
            <a:endParaRPr lang="en-GB" sz="3600" dirty="0"/>
          </a:p>
          <a:p>
            <a:endParaRPr lang="en-GB" sz="3600" dirty="0"/>
          </a:p>
          <a:p>
            <a:endParaRPr lang="en-GB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GB" dirty="0"/>
          </a:p>
        </p:txBody>
      </p:sp>
      <p:pic>
        <p:nvPicPr>
          <p:cNvPr id="8" name="Picture 2" descr="http://wildoats.com/wp-content/uploads/2014/09/progre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49" y="78417"/>
            <a:ext cx="2489689" cy="171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FINAL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52129" y="559925"/>
            <a:ext cx="1875024" cy="7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9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767</TotalTime>
  <Words>629</Words>
  <Application>Microsoft Office PowerPoint</Application>
  <PresentationFormat>On-screen Show (4:3)</PresentationFormat>
  <Paragraphs>113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Bradley Hand ITC</vt:lpstr>
      <vt:lpstr>Calibri</vt:lpstr>
      <vt:lpstr>Calibri Light</vt:lpstr>
      <vt:lpstr>Segoe UI</vt:lpstr>
      <vt:lpstr>Verdana</vt:lpstr>
      <vt:lpstr>Office Theme</vt:lpstr>
      <vt:lpstr>PowerPoint Presentation</vt:lpstr>
      <vt:lpstr>PowerPoint Presentation</vt:lpstr>
      <vt:lpstr>Predatory lending?</vt:lpstr>
      <vt:lpstr>PowerPoint Presentation</vt:lpstr>
      <vt:lpstr>FCA has effectively defined  “affordable” credit at 0.8% per day</vt:lpstr>
      <vt:lpstr>Market adjustment</vt:lpstr>
      <vt:lpstr>pay, pay, miss, pay, miss: flexibility or irresponsibility?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Moneyline</vt:lpstr>
      <vt:lpstr>PowerPoint Presentation</vt:lpstr>
      <vt:lpstr>PowerPoint Presentation</vt:lpstr>
      <vt:lpstr>PowerPoint Presentation</vt:lpstr>
      <vt:lpstr>Sustainability not viability</vt:lpstr>
      <vt:lpstr>Reporting Winter 2015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Niall Alexander</dc:creator>
  <cp:lastModifiedBy>Niall</cp:lastModifiedBy>
  <cp:revision>46</cp:revision>
  <dcterms:created xsi:type="dcterms:W3CDTF">2015-08-23T10:14:36Z</dcterms:created>
  <dcterms:modified xsi:type="dcterms:W3CDTF">2015-08-24T21:53:13Z</dcterms:modified>
</cp:coreProperties>
</file>